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303" r:id="rId2"/>
    <p:sldId id="269" r:id="rId3"/>
    <p:sldId id="298" r:id="rId4"/>
    <p:sldId id="300" r:id="rId5"/>
    <p:sldId id="301" r:id="rId6"/>
    <p:sldId id="30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0000FF"/>
    <a:srgbClr val="EAD586"/>
    <a:srgbClr val="FFFF66"/>
    <a:srgbClr val="3333FF"/>
    <a:srgbClr val="FF66CC"/>
    <a:srgbClr val="339933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5" autoAdjust="0"/>
    <p:restoredTop sz="94660"/>
  </p:normalViewPr>
  <p:slideViewPr>
    <p:cSldViewPr>
      <p:cViewPr>
        <p:scale>
          <a:sx n="50" d="100"/>
          <a:sy n="50" d="100"/>
        </p:scale>
        <p:origin x="-104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D46DF-0F64-43F0-BB63-B055108F9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F1797-91AD-455B-93C3-D2693A97B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DD520-01BE-4760-9DE4-4220AABB7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6E24D-E493-4D48-8E27-5808FEB7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20F933-C526-449D-BEFD-C2902299F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48260-EBC8-474F-AB2A-A28CAB061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6389C-BF46-4961-B3AF-10AE910476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B17F4E-A1A1-4972-9333-F9E230A19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76920-E94F-449A-9A06-9A76B0077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BA38C-A6AB-4B8D-9DD2-B55924B51B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42B3B-911C-403E-9843-E1AACB009C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93199D5-1940-4B67-BB20-B2B745751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3167063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52400" y="3319463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2052" name="Picture 4" descr="Graphi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7563" y="1295400"/>
            <a:ext cx="7172325" cy="12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1600200" y="1828800"/>
            <a:ext cx="5943600" cy="762000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>
                <a:solidFill>
                  <a:srgbClr val="FF3300"/>
                </a:solidFill>
              </a:rPr>
              <a:t>BÀI GIẢNG ĐIỆN TỬ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295400" y="2667000"/>
            <a:ext cx="6705600" cy="823913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800">
                <a:solidFill>
                  <a:srgbClr val="FF00FF"/>
                </a:solidFill>
              </a:rPr>
              <a:t>TOÁN  5</a:t>
            </a:r>
          </a:p>
        </p:txBody>
      </p:sp>
      <p:grpSp>
        <p:nvGrpSpPr>
          <p:cNvPr id="2055" name="Group 10"/>
          <p:cNvGrpSpPr>
            <a:grpSpLocks/>
          </p:cNvGrpSpPr>
          <p:nvPr/>
        </p:nvGrpSpPr>
        <p:grpSpPr bwMode="auto">
          <a:xfrm>
            <a:off x="76200" y="0"/>
            <a:ext cx="8991600" cy="6705600"/>
            <a:chOff x="48" y="0"/>
            <a:chExt cx="5664" cy="4224"/>
          </a:xfrm>
        </p:grpSpPr>
        <p:sp>
          <p:nvSpPr>
            <p:cNvPr id="2057" name="Line 11"/>
            <p:cNvSpPr>
              <a:spLocks noChangeShapeType="1"/>
            </p:cNvSpPr>
            <p:nvPr/>
          </p:nvSpPr>
          <p:spPr bwMode="auto">
            <a:xfrm>
              <a:off x="288" y="1104"/>
              <a:ext cx="0" cy="2880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12"/>
            <p:cNvSpPr>
              <a:spLocks noChangeShapeType="1"/>
            </p:cNvSpPr>
            <p:nvPr/>
          </p:nvSpPr>
          <p:spPr bwMode="auto">
            <a:xfrm>
              <a:off x="5472" y="288"/>
              <a:ext cx="0" cy="2928"/>
            </a:xfrm>
            <a:prstGeom prst="line">
              <a:avLst/>
            </a:prstGeom>
            <a:noFill/>
            <a:ln w="57150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Line 13"/>
            <p:cNvSpPr>
              <a:spLocks noChangeShapeType="1"/>
            </p:cNvSpPr>
            <p:nvPr/>
          </p:nvSpPr>
          <p:spPr bwMode="auto">
            <a:xfrm>
              <a:off x="192" y="432"/>
              <a:ext cx="0" cy="288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Line 14"/>
            <p:cNvSpPr>
              <a:spLocks noChangeShapeType="1"/>
            </p:cNvSpPr>
            <p:nvPr/>
          </p:nvSpPr>
          <p:spPr bwMode="auto">
            <a:xfrm>
              <a:off x="5568" y="1008"/>
              <a:ext cx="0" cy="2928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61" name="Group 15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2062" name="Picture 16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63" name="Picture 17" descr="BAR01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21202" name="AutoShape 18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9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221203" name="AutoShape 19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221204" name="AutoShape 20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221205" name="AutoShape 21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</p:grpSp>
      </p:grpSp>
      <p:sp>
        <p:nvSpPr>
          <p:cNvPr id="2056" name="Text Box 22"/>
          <p:cNvSpPr txBox="1">
            <a:spLocks noChangeArrowheads="1"/>
          </p:cNvSpPr>
          <p:nvPr/>
        </p:nvSpPr>
        <p:spPr bwMode="auto">
          <a:xfrm>
            <a:off x="450850" y="3794125"/>
            <a:ext cx="8153400" cy="1311275"/>
          </a:xfrm>
          <a:prstGeom prst="rect">
            <a:avLst/>
          </a:prstGeom>
          <a:noFill/>
          <a:ln w="38100" cmpd="dbl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</a:rPr>
              <a:t>ÔN TẬP VỀ ĐO ĐỘ DÀI VÀ ĐO KHỐI LƯỢNG (t)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1"/>
          <p:cNvSpPr txBox="1">
            <a:spLocks noChangeArrowheads="1"/>
          </p:cNvSpPr>
          <p:nvPr/>
        </p:nvSpPr>
        <p:spPr bwMode="auto">
          <a:xfrm>
            <a:off x="2422525" y="46370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75" name="Text Box 17"/>
          <p:cNvSpPr txBox="1">
            <a:spLocks noChangeArrowheads="1"/>
          </p:cNvSpPr>
          <p:nvPr/>
        </p:nvSpPr>
        <p:spPr bwMode="auto">
          <a:xfrm>
            <a:off x="2514600" y="639763"/>
            <a:ext cx="46482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3333FF"/>
                </a:solidFill>
              </a:rPr>
              <a:t>KIỂM TRA BÀI CŨ</a:t>
            </a:r>
            <a:endParaRPr lang="en-US" sz="3200">
              <a:solidFill>
                <a:schemeClr val="hlink"/>
              </a:solidFill>
            </a:endParaRPr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457200" y="1752600"/>
            <a:ext cx="91440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 </a:t>
            </a:r>
            <a:r>
              <a:rPr lang="en-US" b="0">
                <a:solidFill>
                  <a:srgbClr val="0000FF"/>
                </a:solidFill>
              </a:rPr>
              <a:t>Viết (theo mẫu) :</a:t>
            </a:r>
          </a:p>
          <a:p>
            <a:r>
              <a:rPr lang="en-US">
                <a:solidFill>
                  <a:srgbClr val="0000FF"/>
                </a:solidFill>
              </a:rPr>
              <a:t>         </a:t>
            </a:r>
          </a:p>
          <a:p>
            <a:endParaRPr lang="en-US">
              <a:solidFill>
                <a:srgbClr val="0000FF"/>
              </a:solidFill>
            </a:endParaRPr>
          </a:p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100376" name="Text Box 24"/>
          <p:cNvSpPr txBox="1">
            <a:spLocks noChangeArrowheads="1"/>
          </p:cNvSpPr>
          <p:nvPr/>
        </p:nvSpPr>
        <p:spPr bwMode="auto">
          <a:xfrm>
            <a:off x="1371600" y="2209800"/>
            <a:ext cx="8229600" cy="372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/>
              <a:t> 1m =</a:t>
            </a:r>
            <a:r>
              <a:rPr lang="en-US"/>
              <a:t>  </a:t>
            </a:r>
            <a:r>
              <a:rPr lang="en-US" b="0"/>
              <a:t>. . . .</a:t>
            </a:r>
            <a:r>
              <a:rPr lang="en-US"/>
              <a:t> </a:t>
            </a:r>
            <a:r>
              <a:rPr lang="en-US" b="0"/>
              <a:t>dam</a:t>
            </a:r>
            <a:r>
              <a:rPr lang="en-US"/>
              <a:t>  </a:t>
            </a:r>
            <a:r>
              <a:rPr lang="en-US" b="0"/>
              <a:t>=. . . . dam</a:t>
            </a:r>
            <a:r>
              <a:rPr lang="en-US"/>
              <a:t> </a:t>
            </a:r>
          </a:p>
          <a:p>
            <a:endParaRPr lang="en-US" b="0"/>
          </a:p>
          <a:p>
            <a:r>
              <a:rPr lang="en-US" b="0"/>
              <a:t> 1m = . . . . .  km  =. . . . . .km</a:t>
            </a:r>
          </a:p>
          <a:p>
            <a:endParaRPr lang="en-US" b="0"/>
          </a:p>
          <a:p>
            <a:pPr>
              <a:spcBef>
                <a:spcPct val="50000"/>
              </a:spcBef>
            </a:pPr>
            <a:r>
              <a:rPr lang="en-US" b="0"/>
              <a:t>1g  = . . . . .   kg   = . . . . .  kg</a:t>
            </a:r>
            <a:r>
              <a:rPr lang="en-US"/>
              <a:t> </a:t>
            </a:r>
            <a:endParaRPr lang="en-US" b="0"/>
          </a:p>
          <a:p>
            <a:endParaRPr lang="en-US" b="0"/>
          </a:p>
          <a:p>
            <a:r>
              <a:rPr lang="en-US" b="0"/>
              <a:t>1kg =. . . . .  tấn   =. . . . .  tấn</a:t>
            </a:r>
            <a:r>
              <a:rPr lang="en-US"/>
              <a:t> </a:t>
            </a:r>
            <a:endParaRPr lang="en-US" b="0"/>
          </a:p>
          <a:p>
            <a:endParaRPr lang="en-US"/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419350" y="2076450"/>
            <a:ext cx="533400" cy="838200"/>
            <a:chOff x="2412" y="3312"/>
            <a:chExt cx="336" cy="528"/>
          </a:xfrm>
        </p:grpSpPr>
        <p:sp>
          <p:nvSpPr>
            <p:cNvPr id="3105" name="Text Box 26"/>
            <p:cNvSpPr txBox="1">
              <a:spLocks noChangeArrowheads="1"/>
            </p:cNvSpPr>
            <p:nvPr/>
          </p:nvSpPr>
          <p:spPr bwMode="auto">
            <a:xfrm>
              <a:off x="2465" y="3312"/>
              <a:ext cx="21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3106" name="Text Box 27"/>
            <p:cNvSpPr txBox="1">
              <a:spLocks noChangeArrowheads="1"/>
            </p:cNvSpPr>
            <p:nvPr/>
          </p:nvSpPr>
          <p:spPr bwMode="auto">
            <a:xfrm>
              <a:off x="2412" y="355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>
                  <a:solidFill>
                    <a:srgbClr val="FF00FF"/>
                  </a:solidFill>
                </a:rPr>
                <a:t>10</a:t>
              </a:r>
            </a:p>
          </p:txBody>
        </p:sp>
        <p:sp>
          <p:nvSpPr>
            <p:cNvPr id="3107" name="Line 28"/>
            <p:cNvSpPr>
              <a:spLocks noChangeShapeType="1"/>
            </p:cNvSpPr>
            <p:nvPr/>
          </p:nvSpPr>
          <p:spPr bwMode="auto">
            <a:xfrm>
              <a:off x="2496" y="357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4457700" y="2171700"/>
            <a:ext cx="7016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rgbClr val="FF00FF"/>
                </a:solidFill>
              </a:rPr>
              <a:t>0,1</a:t>
            </a:r>
          </a:p>
        </p:txBody>
      </p: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2362200" y="3962400"/>
            <a:ext cx="838200" cy="1181100"/>
            <a:chOff x="4128" y="3235"/>
            <a:chExt cx="528" cy="744"/>
          </a:xfrm>
        </p:grpSpPr>
        <p:sp>
          <p:nvSpPr>
            <p:cNvPr id="3102" name="Text Box 41"/>
            <p:cNvSpPr txBox="1">
              <a:spLocks noChangeArrowheads="1"/>
            </p:cNvSpPr>
            <p:nvPr/>
          </p:nvSpPr>
          <p:spPr bwMode="auto">
            <a:xfrm>
              <a:off x="4278" y="3235"/>
              <a:ext cx="33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3103" name="Text Box 42"/>
            <p:cNvSpPr txBox="1">
              <a:spLocks noChangeArrowheads="1"/>
            </p:cNvSpPr>
            <p:nvPr/>
          </p:nvSpPr>
          <p:spPr bwMode="auto">
            <a:xfrm>
              <a:off x="4128" y="3456"/>
              <a:ext cx="5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>
                  <a:solidFill>
                    <a:srgbClr val="FF00FF"/>
                  </a:solidFill>
                </a:rPr>
                <a:t>1000</a:t>
              </a:r>
            </a:p>
          </p:txBody>
        </p:sp>
        <p:sp>
          <p:nvSpPr>
            <p:cNvPr id="3104" name="Line 43"/>
            <p:cNvSpPr>
              <a:spLocks noChangeShapeType="1"/>
            </p:cNvSpPr>
            <p:nvPr/>
          </p:nvSpPr>
          <p:spPr bwMode="auto">
            <a:xfrm>
              <a:off x="4176" y="3504"/>
              <a:ext cx="384" cy="0"/>
            </a:xfrm>
            <a:prstGeom prst="line">
              <a:avLst/>
            </a:prstGeom>
            <a:noFill/>
            <a:ln w="9525">
              <a:solidFill>
                <a:srgbClr val="99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2514600" y="4800600"/>
            <a:ext cx="838200" cy="1181100"/>
            <a:chOff x="4128" y="3235"/>
            <a:chExt cx="528" cy="744"/>
          </a:xfrm>
        </p:grpSpPr>
        <p:sp>
          <p:nvSpPr>
            <p:cNvPr id="3099" name="Text Box 45"/>
            <p:cNvSpPr txBox="1">
              <a:spLocks noChangeArrowheads="1"/>
            </p:cNvSpPr>
            <p:nvPr/>
          </p:nvSpPr>
          <p:spPr bwMode="auto">
            <a:xfrm>
              <a:off x="4278" y="3235"/>
              <a:ext cx="33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3100" name="Text Box 46"/>
            <p:cNvSpPr txBox="1">
              <a:spLocks noChangeArrowheads="1"/>
            </p:cNvSpPr>
            <p:nvPr/>
          </p:nvSpPr>
          <p:spPr bwMode="auto">
            <a:xfrm>
              <a:off x="4128" y="3456"/>
              <a:ext cx="5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>
                  <a:solidFill>
                    <a:srgbClr val="FF00FF"/>
                  </a:solidFill>
                </a:rPr>
                <a:t>1000</a:t>
              </a:r>
            </a:p>
          </p:txBody>
        </p:sp>
        <p:sp>
          <p:nvSpPr>
            <p:cNvPr id="3101" name="Line 47"/>
            <p:cNvSpPr>
              <a:spLocks noChangeShapeType="1"/>
            </p:cNvSpPr>
            <p:nvPr/>
          </p:nvSpPr>
          <p:spPr bwMode="auto">
            <a:xfrm>
              <a:off x="4176" y="3504"/>
              <a:ext cx="384" cy="0"/>
            </a:xfrm>
            <a:prstGeom prst="line">
              <a:avLst/>
            </a:prstGeom>
            <a:noFill/>
            <a:ln w="9525">
              <a:solidFill>
                <a:srgbClr val="99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400" name="Text Box 48"/>
          <p:cNvSpPr txBox="1">
            <a:spLocks noChangeArrowheads="1"/>
          </p:cNvSpPr>
          <p:nvPr/>
        </p:nvSpPr>
        <p:spPr bwMode="auto">
          <a:xfrm>
            <a:off x="4419600" y="4114800"/>
            <a:ext cx="1139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rgbClr val="FF00FF"/>
                </a:solidFill>
              </a:rPr>
              <a:t>0,001</a:t>
            </a:r>
          </a:p>
        </p:txBody>
      </p:sp>
      <p:sp>
        <p:nvSpPr>
          <p:cNvPr id="100401" name="Text Box 49"/>
          <p:cNvSpPr txBox="1">
            <a:spLocks noChangeArrowheads="1"/>
          </p:cNvSpPr>
          <p:nvPr/>
        </p:nvSpPr>
        <p:spPr bwMode="auto">
          <a:xfrm>
            <a:off x="4419600" y="4953000"/>
            <a:ext cx="1139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rgbClr val="FF00FF"/>
                </a:solidFill>
              </a:rPr>
              <a:t>0,001</a:t>
            </a:r>
          </a:p>
        </p:txBody>
      </p: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2514600" y="2971800"/>
            <a:ext cx="838200" cy="1135063"/>
            <a:chOff x="3840" y="2928"/>
            <a:chExt cx="528" cy="715"/>
          </a:xfrm>
        </p:grpSpPr>
        <p:sp>
          <p:nvSpPr>
            <p:cNvPr id="3096" name="Text Box 51"/>
            <p:cNvSpPr txBox="1">
              <a:spLocks noChangeArrowheads="1"/>
            </p:cNvSpPr>
            <p:nvPr/>
          </p:nvSpPr>
          <p:spPr bwMode="auto">
            <a:xfrm>
              <a:off x="3984" y="2928"/>
              <a:ext cx="330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600" b="0">
                  <a:solidFill>
                    <a:srgbClr val="FF00FF"/>
                  </a:solidFill>
                </a:rPr>
                <a:t>1</a:t>
              </a:r>
            </a:p>
          </p:txBody>
        </p:sp>
        <p:sp>
          <p:nvSpPr>
            <p:cNvPr id="3097" name="Text Box 52"/>
            <p:cNvSpPr txBox="1">
              <a:spLocks noChangeArrowheads="1"/>
            </p:cNvSpPr>
            <p:nvPr/>
          </p:nvSpPr>
          <p:spPr bwMode="auto">
            <a:xfrm>
              <a:off x="3840" y="3120"/>
              <a:ext cx="52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0">
                  <a:solidFill>
                    <a:srgbClr val="FF00FF"/>
                  </a:solidFill>
                </a:rPr>
                <a:t>1000</a:t>
              </a:r>
            </a:p>
          </p:txBody>
        </p:sp>
        <p:sp>
          <p:nvSpPr>
            <p:cNvPr id="3098" name="Line 53"/>
            <p:cNvSpPr>
              <a:spLocks noChangeShapeType="1"/>
            </p:cNvSpPr>
            <p:nvPr/>
          </p:nvSpPr>
          <p:spPr bwMode="auto">
            <a:xfrm>
              <a:off x="3888" y="3168"/>
              <a:ext cx="38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406" name="Text Box 54"/>
          <p:cNvSpPr txBox="1">
            <a:spLocks noChangeArrowheads="1"/>
          </p:cNvSpPr>
          <p:nvPr/>
        </p:nvSpPr>
        <p:spPr bwMode="auto">
          <a:xfrm>
            <a:off x="4495800" y="3048000"/>
            <a:ext cx="1139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>
                <a:solidFill>
                  <a:srgbClr val="FF00FF"/>
                </a:solidFill>
              </a:rPr>
              <a:t>0,001</a:t>
            </a:r>
          </a:p>
        </p:txBody>
      </p:sp>
      <p:grpSp>
        <p:nvGrpSpPr>
          <p:cNvPr id="3086" name="Group 55"/>
          <p:cNvGrpSpPr>
            <a:grpSpLocks/>
          </p:cNvGrpSpPr>
          <p:nvPr/>
        </p:nvGrpSpPr>
        <p:grpSpPr bwMode="auto">
          <a:xfrm>
            <a:off x="0" y="-76200"/>
            <a:ext cx="8991600" cy="6934200"/>
            <a:chOff x="48" y="0"/>
            <a:chExt cx="5664" cy="4224"/>
          </a:xfrm>
        </p:grpSpPr>
        <p:grpSp>
          <p:nvGrpSpPr>
            <p:cNvPr id="3087" name="Group 56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3090" name="Picture 57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091" name="Picture 58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00411" name="AutoShape 59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00412" name="AutoShape 60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00413" name="AutoShape 61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00414" name="AutoShape 62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</p:grpSp>
        <p:sp>
          <p:nvSpPr>
            <p:cNvPr id="3088" name="Line 63"/>
            <p:cNvSpPr>
              <a:spLocks noChangeShapeType="1"/>
            </p:cNvSpPr>
            <p:nvPr/>
          </p:nvSpPr>
          <p:spPr bwMode="auto">
            <a:xfrm flipH="1">
              <a:off x="164" y="364"/>
              <a:ext cx="48" cy="360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9" name="Line 64"/>
            <p:cNvSpPr>
              <a:spLocks noChangeShapeType="1"/>
            </p:cNvSpPr>
            <p:nvPr/>
          </p:nvSpPr>
          <p:spPr bwMode="auto">
            <a:xfrm flipH="1">
              <a:off x="5589" y="336"/>
              <a:ext cx="0" cy="3624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0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03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0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0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3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0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0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0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03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0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0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03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0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81" grpId="0"/>
      <p:bldP spid="100400" grpId="0"/>
      <p:bldP spid="100401" grpId="0"/>
      <p:bldP spid="1004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965325" y="50942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1253" name="Text Box 5"/>
          <p:cNvSpPr txBox="1">
            <a:spLocks noChangeArrowheads="1"/>
          </p:cNvSpPr>
          <p:nvPr/>
        </p:nvSpPr>
        <p:spPr bwMode="auto">
          <a:xfrm>
            <a:off x="457200" y="3048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chemeClr val="hlink"/>
                </a:solidFill>
              </a:rPr>
              <a:t>ÔN TẬP VỀ ĐO ĐỘ DÀI VÀ ĐO KHỐI LƯỢNG (tiếp theo) </a:t>
            </a:r>
          </a:p>
        </p:txBody>
      </p:sp>
      <p:sp>
        <p:nvSpPr>
          <p:cNvPr id="181254" name="Rectangle 6"/>
          <p:cNvSpPr>
            <a:spLocks noChangeArrowheads="1"/>
          </p:cNvSpPr>
          <p:nvPr/>
        </p:nvSpPr>
        <p:spPr bwMode="auto">
          <a:xfrm>
            <a:off x="304800" y="914400"/>
            <a:ext cx="91440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 </a:t>
            </a:r>
            <a:r>
              <a:rPr lang="en-US" sz="3200">
                <a:solidFill>
                  <a:srgbClr val="0000FF"/>
                </a:solidFill>
              </a:rPr>
              <a:t> </a:t>
            </a:r>
            <a:r>
              <a:rPr lang="en-US" sz="3200">
                <a:solidFill>
                  <a:srgbClr val="FF0000"/>
                </a:solidFill>
              </a:rPr>
              <a:t>1.</a:t>
            </a:r>
            <a:r>
              <a:rPr lang="en-US" sz="3200" b="0">
                <a:solidFill>
                  <a:srgbClr val="0000FF"/>
                </a:solidFill>
              </a:rPr>
              <a:t>Viết các số đo sau dưới dạng số thập phân:</a:t>
            </a:r>
          </a:p>
          <a:p>
            <a:endParaRPr lang="en-US" sz="3200" b="0">
              <a:solidFill>
                <a:srgbClr val="0000FF"/>
              </a:solidFill>
            </a:endParaRPr>
          </a:p>
          <a:p>
            <a:r>
              <a:rPr lang="en-US" sz="3200" b="0">
                <a:solidFill>
                  <a:srgbClr val="0000FF"/>
                </a:solidFill>
              </a:rPr>
              <a:t>a) Có đơn vị đo là ki-lô-mét:</a:t>
            </a:r>
          </a:p>
          <a:p>
            <a:r>
              <a:rPr lang="en-US" sz="3200">
                <a:solidFill>
                  <a:srgbClr val="0000FF"/>
                </a:solidFill>
              </a:rPr>
              <a:t>     </a:t>
            </a:r>
            <a:r>
              <a:rPr lang="en-US" sz="3200" b="0">
                <a:solidFill>
                  <a:srgbClr val="0000FF"/>
                </a:solidFill>
              </a:rPr>
              <a:t>4km 382 m = </a:t>
            </a:r>
          </a:p>
          <a:p>
            <a:r>
              <a:rPr lang="en-US" sz="3200" b="0">
                <a:solidFill>
                  <a:srgbClr val="0000FF"/>
                </a:solidFill>
              </a:rPr>
              <a:t>     2km   79 m =</a:t>
            </a:r>
          </a:p>
          <a:p>
            <a:r>
              <a:rPr lang="en-US" sz="3200" b="0">
                <a:solidFill>
                  <a:srgbClr val="0000FF"/>
                </a:solidFill>
              </a:rPr>
              <a:t>             700m  =</a:t>
            </a:r>
          </a:p>
          <a:p>
            <a:endParaRPr lang="en-US" sz="3200" b="0">
              <a:solidFill>
                <a:srgbClr val="0000FF"/>
              </a:solidFill>
            </a:endParaRPr>
          </a:p>
          <a:p>
            <a:r>
              <a:rPr lang="en-US" sz="3200" b="0">
                <a:solidFill>
                  <a:srgbClr val="0000FF"/>
                </a:solidFill>
              </a:rPr>
              <a:t>b) Có đơn vị đo là mét:</a:t>
            </a:r>
          </a:p>
          <a:p>
            <a:r>
              <a:rPr lang="en-US" sz="3200" b="0">
                <a:solidFill>
                  <a:srgbClr val="0000FF"/>
                </a:solidFill>
              </a:rPr>
              <a:t>     7m  4 dm    =</a:t>
            </a:r>
          </a:p>
          <a:p>
            <a:r>
              <a:rPr lang="en-US" sz="3200" b="0">
                <a:solidFill>
                  <a:srgbClr val="0000FF"/>
                </a:solidFill>
              </a:rPr>
              <a:t>     5m   9 cm   =</a:t>
            </a:r>
          </a:p>
          <a:p>
            <a:r>
              <a:rPr lang="en-US" sz="3200" b="0">
                <a:solidFill>
                  <a:srgbClr val="0000FF"/>
                </a:solidFill>
              </a:rPr>
              <a:t>     5m 75 mm  =</a:t>
            </a:r>
          </a:p>
        </p:txBody>
      </p:sp>
      <p:sp>
        <p:nvSpPr>
          <p:cNvPr id="181282" name="Text Box 34"/>
          <p:cNvSpPr txBox="1">
            <a:spLocks noChangeArrowheads="1"/>
          </p:cNvSpPr>
          <p:nvPr/>
        </p:nvSpPr>
        <p:spPr bwMode="auto">
          <a:xfrm>
            <a:off x="3336925" y="2362200"/>
            <a:ext cx="31400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FF"/>
                </a:solidFill>
              </a:rPr>
              <a:t>4,382 km</a:t>
            </a:r>
          </a:p>
          <a:p>
            <a:r>
              <a:rPr lang="en-US" sz="3200">
                <a:solidFill>
                  <a:srgbClr val="FF00FF"/>
                </a:solidFill>
              </a:rPr>
              <a:t>2,079 km</a:t>
            </a:r>
          </a:p>
          <a:p>
            <a:r>
              <a:rPr lang="en-US" sz="3200">
                <a:solidFill>
                  <a:srgbClr val="FF00FF"/>
                </a:solidFill>
              </a:rPr>
              <a:t>0,7 km</a:t>
            </a:r>
          </a:p>
        </p:txBody>
      </p:sp>
      <p:sp>
        <p:nvSpPr>
          <p:cNvPr id="181283" name="Text Box 35"/>
          <p:cNvSpPr txBox="1">
            <a:spLocks noChangeArrowheads="1"/>
          </p:cNvSpPr>
          <p:nvPr/>
        </p:nvSpPr>
        <p:spPr bwMode="auto">
          <a:xfrm>
            <a:off x="3489325" y="4770438"/>
            <a:ext cx="16922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FF"/>
                </a:solidFill>
              </a:rPr>
              <a:t>7,4 m</a:t>
            </a:r>
          </a:p>
          <a:p>
            <a:r>
              <a:rPr lang="en-US" sz="3200">
                <a:solidFill>
                  <a:srgbClr val="FF00FF"/>
                </a:solidFill>
              </a:rPr>
              <a:t>5,09 m</a:t>
            </a:r>
          </a:p>
          <a:p>
            <a:r>
              <a:rPr lang="en-US" sz="3200">
                <a:solidFill>
                  <a:srgbClr val="FF00FF"/>
                </a:solidFill>
              </a:rPr>
              <a:t>5,075 m</a:t>
            </a:r>
          </a:p>
        </p:txBody>
      </p:sp>
      <p:grpSp>
        <p:nvGrpSpPr>
          <p:cNvPr id="4103" name="Group 36"/>
          <p:cNvGrpSpPr>
            <a:grpSpLocks/>
          </p:cNvGrpSpPr>
          <p:nvPr/>
        </p:nvGrpSpPr>
        <p:grpSpPr bwMode="auto">
          <a:xfrm>
            <a:off x="0" y="-76200"/>
            <a:ext cx="8991600" cy="6934200"/>
            <a:chOff x="48" y="0"/>
            <a:chExt cx="5664" cy="4224"/>
          </a:xfrm>
        </p:grpSpPr>
        <p:grpSp>
          <p:nvGrpSpPr>
            <p:cNvPr id="4104" name="Group 37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4107" name="Picture 38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08" name="Picture 39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1288" name="AutoShape 40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1289" name="AutoShape 41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1290" name="AutoShape 42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1291" name="AutoShape 43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</p:grpSp>
        <p:sp>
          <p:nvSpPr>
            <p:cNvPr id="4105" name="Line 44"/>
            <p:cNvSpPr>
              <a:spLocks noChangeShapeType="1"/>
            </p:cNvSpPr>
            <p:nvPr/>
          </p:nvSpPr>
          <p:spPr bwMode="auto">
            <a:xfrm flipH="1">
              <a:off x="164" y="364"/>
              <a:ext cx="48" cy="360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45"/>
            <p:cNvSpPr>
              <a:spLocks noChangeShapeType="1"/>
            </p:cNvSpPr>
            <p:nvPr/>
          </p:nvSpPr>
          <p:spPr bwMode="auto">
            <a:xfrm flipH="1">
              <a:off x="5589" y="336"/>
              <a:ext cx="0" cy="3624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1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1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1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1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1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1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1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1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1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1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1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1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12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1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12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1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12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1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12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82" grpId="0"/>
      <p:bldP spid="18128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1965325" y="5322888"/>
            <a:ext cx="184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/>
          </a:p>
        </p:txBody>
      </p:sp>
      <p:sp>
        <p:nvSpPr>
          <p:cNvPr id="183302" name="Rectangle 6"/>
          <p:cNvSpPr>
            <a:spLocks noChangeArrowheads="1"/>
          </p:cNvSpPr>
          <p:nvPr/>
        </p:nvSpPr>
        <p:spPr bwMode="auto">
          <a:xfrm>
            <a:off x="609600" y="685800"/>
            <a:ext cx="91440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</a:t>
            </a:r>
            <a:r>
              <a:rPr lang="en-US">
                <a:solidFill>
                  <a:srgbClr val="0000FF"/>
                </a:solidFill>
              </a:rPr>
              <a:t> </a:t>
            </a:r>
            <a:r>
              <a:rPr lang="en-US">
                <a:solidFill>
                  <a:srgbClr val="FF0000"/>
                </a:solidFill>
              </a:rPr>
              <a:t>2.</a:t>
            </a:r>
            <a:r>
              <a:rPr lang="en-US" b="0">
                <a:solidFill>
                  <a:srgbClr val="0000FF"/>
                </a:solidFill>
              </a:rPr>
              <a:t>Viết các số đo sau dưới dạng số thập phân:</a:t>
            </a:r>
          </a:p>
          <a:p>
            <a:r>
              <a:rPr lang="en-US" b="0">
                <a:solidFill>
                  <a:srgbClr val="0000FF"/>
                </a:solidFill>
              </a:rPr>
              <a:t>     </a:t>
            </a:r>
          </a:p>
          <a:p>
            <a:r>
              <a:rPr lang="en-US" b="0">
                <a:solidFill>
                  <a:srgbClr val="0000FF"/>
                </a:solidFill>
              </a:rPr>
              <a:t>a) Có đơn vị đo là ki-lô-gam:</a:t>
            </a:r>
          </a:p>
          <a:p>
            <a:r>
              <a:rPr lang="en-US" b="0">
                <a:solidFill>
                  <a:srgbClr val="0000FF"/>
                </a:solidFill>
              </a:rPr>
              <a:t>             2kg 350g = </a:t>
            </a:r>
          </a:p>
          <a:p>
            <a:r>
              <a:rPr lang="en-US" b="0">
                <a:solidFill>
                  <a:srgbClr val="0000FF"/>
                </a:solidFill>
              </a:rPr>
              <a:t>             1kg   65g =</a:t>
            </a:r>
          </a:p>
          <a:p>
            <a:r>
              <a:rPr lang="en-US" b="0">
                <a:solidFill>
                  <a:srgbClr val="0000FF"/>
                </a:solidFill>
              </a:rPr>
              <a:t>    </a:t>
            </a:r>
          </a:p>
          <a:p>
            <a:r>
              <a:rPr lang="en-US" b="0">
                <a:solidFill>
                  <a:srgbClr val="0000FF"/>
                </a:solidFill>
              </a:rPr>
              <a:t>      b) Có đơn vị đo là tấn:</a:t>
            </a:r>
          </a:p>
          <a:p>
            <a:r>
              <a:rPr lang="en-US" b="0">
                <a:solidFill>
                  <a:srgbClr val="0000FF"/>
                </a:solidFill>
              </a:rPr>
              <a:t>             8 tấn 760kg =</a:t>
            </a:r>
          </a:p>
          <a:p>
            <a:r>
              <a:rPr lang="en-US" b="0">
                <a:solidFill>
                  <a:srgbClr val="0000FF"/>
                </a:solidFill>
              </a:rPr>
              <a:t>             2 tấn   77kg =</a:t>
            </a:r>
          </a:p>
          <a:p>
            <a:endParaRPr lang="en-US" b="0">
              <a:solidFill>
                <a:srgbClr val="0000FF"/>
              </a:solidFill>
            </a:endParaRPr>
          </a:p>
        </p:txBody>
      </p:sp>
      <p:sp>
        <p:nvSpPr>
          <p:cNvPr id="183309" name="Text Box 13"/>
          <p:cNvSpPr txBox="1">
            <a:spLocks noChangeArrowheads="1"/>
          </p:cNvSpPr>
          <p:nvPr/>
        </p:nvSpPr>
        <p:spPr bwMode="auto">
          <a:xfrm>
            <a:off x="4152900" y="2160588"/>
            <a:ext cx="3467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 2,35 kg</a:t>
            </a:r>
          </a:p>
          <a:p>
            <a:r>
              <a:rPr lang="en-US">
                <a:solidFill>
                  <a:srgbClr val="FF00FF"/>
                </a:solidFill>
              </a:rPr>
              <a:t>1,065 kg</a:t>
            </a:r>
          </a:p>
        </p:txBody>
      </p:sp>
      <p:sp>
        <p:nvSpPr>
          <p:cNvPr id="183310" name="Text Box 14"/>
          <p:cNvSpPr txBox="1">
            <a:spLocks noChangeArrowheads="1"/>
          </p:cNvSpPr>
          <p:nvPr/>
        </p:nvSpPr>
        <p:spPr bwMode="auto">
          <a:xfrm>
            <a:off x="4648200" y="4114800"/>
            <a:ext cx="2667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FF"/>
                </a:solidFill>
              </a:rPr>
              <a:t>8,76 tấn</a:t>
            </a:r>
          </a:p>
          <a:p>
            <a:r>
              <a:rPr lang="en-US">
                <a:solidFill>
                  <a:srgbClr val="FF00FF"/>
                </a:solidFill>
              </a:rPr>
              <a:t>2,077 tấn</a:t>
            </a:r>
          </a:p>
        </p:txBody>
      </p:sp>
      <p:grpSp>
        <p:nvGrpSpPr>
          <p:cNvPr id="5126" name="Group 15"/>
          <p:cNvGrpSpPr>
            <a:grpSpLocks/>
          </p:cNvGrpSpPr>
          <p:nvPr/>
        </p:nvGrpSpPr>
        <p:grpSpPr bwMode="auto">
          <a:xfrm>
            <a:off x="0" y="-76200"/>
            <a:ext cx="8991600" cy="6934200"/>
            <a:chOff x="48" y="0"/>
            <a:chExt cx="5664" cy="4224"/>
          </a:xfrm>
        </p:grpSpPr>
        <p:grpSp>
          <p:nvGrpSpPr>
            <p:cNvPr id="5127" name="Group 16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5130" name="Picture 17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31" name="Picture 18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3315" name="AutoShape 19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Arial"/>
                </a:endParaRPr>
              </a:p>
            </p:txBody>
          </p:sp>
          <p:sp>
            <p:nvSpPr>
              <p:cNvPr id="183316" name="AutoShape 20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Arial"/>
                </a:endParaRPr>
              </a:p>
            </p:txBody>
          </p:sp>
          <p:sp>
            <p:nvSpPr>
              <p:cNvPr id="183317" name="AutoShape 21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Arial"/>
                </a:endParaRPr>
              </a:p>
            </p:txBody>
          </p:sp>
          <p:sp>
            <p:nvSpPr>
              <p:cNvPr id="183318" name="AutoShape 22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Arial"/>
                </a:endParaRPr>
              </a:p>
            </p:txBody>
          </p:sp>
        </p:grpSp>
        <p:sp>
          <p:nvSpPr>
            <p:cNvPr id="5128" name="Line 23"/>
            <p:cNvSpPr>
              <a:spLocks noChangeShapeType="1"/>
            </p:cNvSpPr>
            <p:nvPr/>
          </p:nvSpPr>
          <p:spPr bwMode="auto">
            <a:xfrm flipH="1">
              <a:off x="164" y="364"/>
              <a:ext cx="48" cy="360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9" name="Line 24"/>
            <p:cNvSpPr>
              <a:spLocks noChangeShapeType="1"/>
            </p:cNvSpPr>
            <p:nvPr/>
          </p:nvSpPr>
          <p:spPr bwMode="auto">
            <a:xfrm flipH="1">
              <a:off x="5589" y="336"/>
              <a:ext cx="0" cy="3624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3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33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3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33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3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33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3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33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3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33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3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3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33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3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33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3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33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3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309" grpId="0"/>
      <p:bldP spid="1833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965325" y="53228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228600" y="1600200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 </a:t>
            </a:r>
            <a:r>
              <a:rPr lang="en-US" sz="3600">
                <a:solidFill>
                  <a:srgbClr val="FF0000"/>
                </a:solidFill>
              </a:rPr>
              <a:t>3.</a:t>
            </a:r>
            <a:r>
              <a:rPr lang="en-US" sz="3600" b="0">
                <a:solidFill>
                  <a:srgbClr val="0000FF"/>
                </a:solidFill>
              </a:rPr>
              <a:t>Viết số thích hợp vào chỗ chấm :</a:t>
            </a:r>
          </a:p>
          <a:p>
            <a:r>
              <a:rPr lang="en-US" sz="3600" b="0">
                <a:solidFill>
                  <a:srgbClr val="0000FF"/>
                </a:solidFill>
              </a:rPr>
              <a:t>         </a:t>
            </a:r>
          </a:p>
          <a:p>
            <a:r>
              <a:rPr lang="en-US" sz="3600" b="0">
                <a:solidFill>
                  <a:srgbClr val="0000FF"/>
                </a:solidFill>
              </a:rPr>
              <a:t>	   a) 0,5m        = . . .  cm</a:t>
            </a:r>
          </a:p>
          <a:p>
            <a:r>
              <a:rPr lang="en-US" sz="3600" b="0">
                <a:solidFill>
                  <a:srgbClr val="0000FF"/>
                </a:solidFill>
              </a:rPr>
              <a:t>          b) 0,075km  = . . . . m</a:t>
            </a:r>
          </a:p>
          <a:p>
            <a:r>
              <a:rPr lang="en-US" sz="3600" b="0">
                <a:solidFill>
                  <a:srgbClr val="0000FF"/>
                </a:solidFill>
              </a:rPr>
              <a:t>          c) 0,064kg   = . . . . g      </a:t>
            </a:r>
          </a:p>
          <a:p>
            <a:r>
              <a:rPr lang="en-US" sz="3600" b="0">
                <a:solidFill>
                  <a:srgbClr val="0000FF"/>
                </a:solidFill>
              </a:rPr>
              <a:t>          d) 0,08 tấn   = . . . . kg</a:t>
            </a:r>
          </a:p>
          <a:p>
            <a:endParaRPr lang="en-US" sz="3600" b="0">
              <a:solidFill>
                <a:srgbClr val="0000FF"/>
              </a:solidFill>
            </a:endParaRPr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4572000" y="2740025"/>
            <a:ext cx="762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rgbClr val="FF00FF"/>
                </a:solidFill>
              </a:rPr>
              <a:t>50</a:t>
            </a:r>
          </a:p>
          <a:p>
            <a:r>
              <a:rPr lang="en-US" sz="3600">
                <a:solidFill>
                  <a:srgbClr val="FF00FF"/>
                </a:solidFill>
              </a:rPr>
              <a:t>75 </a:t>
            </a:r>
          </a:p>
          <a:p>
            <a:r>
              <a:rPr lang="en-US" sz="3600">
                <a:solidFill>
                  <a:srgbClr val="FF00FF"/>
                </a:solidFill>
              </a:rPr>
              <a:t>64</a:t>
            </a:r>
          </a:p>
          <a:p>
            <a:r>
              <a:rPr lang="en-US" sz="3600">
                <a:solidFill>
                  <a:srgbClr val="FF00FF"/>
                </a:solidFill>
              </a:rPr>
              <a:t>80 </a:t>
            </a:r>
          </a:p>
        </p:txBody>
      </p:sp>
      <p:grpSp>
        <p:nvGrpSpPr>
          <p:cNvPr id="6149" name="Group 12"/>
          <p:cNvGrpSpPr>
            <a:grpSpLocks/>
          </p:cNvGrpSpPr>
          <p:nvPr/>
        </p:nvGrpSpPr>
        <p:grpSpPr bwMode="auto">
          <a:xfrm>
            <a:off x="0" y="-76200"/>
            <a:ext cx="8991600" cy="6934200"/>
            <a:chOff x="48" y="0"/>
            <a:chExt cx="5664" cy="4224"/>
          </a:xfrm>
        </p:grpSpPr>
        <p:grpSp>
          <p:nvGrpSpPr>
            <p:cNvPr id="6150" name="Group 13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6153" name="Picture 14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54" name="Picture 15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4336" name="AutoShape 16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4337" name="AutoShape 17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4338" name="AutoShape 18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4339" name="AutoShape 19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</p:grpSp>
        <p:sp>
          <p:nvSpPr>
            <p:cNvPr id="6151" name="Line 20"/>
            <p:cNvSpPr>
              <a:spLocks noChangeShapeType="1"/>
            </p:cNvSpPr>
            <p:nvPr/>
          </p:nvSpPr>
          <p:spPr bwMode="auto">
            <a:xfrm flipH="1">
              <a:off x="164" y="364"/>
              <a:ext cx="48" cy="360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Line 21"/>
            <p:cNvSpPr>
              <a:spLocks noChangeShapeType="1"/>
            </p:cNvSpPr>
            <p:nvPr/>
          </p:nvSpPr>
          <p:spPr bwMode="auto">
            <a:xfrm flipH="1">
              <a:off x="5589" y="336"/>
              <a:ext cx="0" cy="3624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4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43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3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4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965325" y="5322888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5350" name="Rectangle 6"/>
          <p:cNvSpPr>
            <a:spLocks noChangeArrowheads="1"/>
          </p:cNvSpPr>
          <p:nvPr/>
        </p:nvSpPr>
        <p:spPr bwMode="auto">
          <a:xfrm>
            <a:off x="609600" y="12192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 </a:t>
            </a:r>
            <a:r>
              <a:rPr lang="en-US" sz="4000">
                <a:solidFill>
                  <a:srgbClr val="FF0000"/>
                </a:solidFill>
              </a:rPr>
              <a:t>4.</a:t>
            </a:r>
            <a:r>
              <a:rPr lang="en-US" sz="4000" b="0">
                <a:solidFill>
                  <a:srgbClr val="0000FF"/>
                </a:solidFill>
              </a:rPr>
              <a:t>Viết số thích hợp vào chỗ chấm :</a:t>
            </a:r>
          </a:p>
          <a:p>
            <a:r>
              <a:rPr lang="en-US" sz="4000" b="0">
                <a:solidFill>
                  <a:srgbClr val="0000FF"/>
                </a:solidFill>
              </a:rPr>
              <a:t>         </a:t>
            </a:r>
          </a:p>
          <a:p>
            <a:r>
              <a:rPr lang="en-US" sz="4000" b="0">
                <a:solidFill>
                  <a:srgbClr val="0000FF"/>
                </a:solidFill>
              </a:rPr>
              <a:t>          a) 3576m   = . . . .   km</a:t>
            </a:r>
          </a:p>
          <a:p>
            <a:r>
              <a:rPr lang="en-US" sz="4000" b="0">
                <a:solidFill>
                  <a:srgbClr val="0000FF"/>
                </a:solidFill>
              </a:rPr>
              <a:t>          b)    53cm  = . . . .   m</a:t>
            </a:r>
          </a:p>
          <a:p>
            <a:r>
              <a:rPr lang="en-US" sz="4000" b="0">
                <a:solidFill>
                  <a:srgbClr val="0000FF"/>
                </a:solidFill>
              </a:rPr>
              <a:t>          c) 5360kg  = . . . .   tấn      </a:t>
            </a:r>
          </a:p>
          <a:p>
            <a:r>
              <a:rPr lang="en-US" sz="4000" b="0">
                <a:solidFill>
                  <a:srgbClr val="0000FF"/>
                </a:solidFill>
              </a:rPr>
              <a:t>          d)    657g   = . . . .   kg</a:t>
            </a:r>
          </a:p>
          <a:p>
            <a:endParaRPr lang="en-US" sz="4000" b="0">
              <a:solidFill>
                <a:srgbClr val="0000FF"/>
              </a:solidFill>
            </a:endParaRPr>
          </a:p>
        </p:txBody>
      </p:sp>
      <p:sp>
        <p:nvSpPr>
          <p:cNvPr id="185351" name="Text Box 7"/>
          <p:cNvSpPr txBox="1">
            <a:spLocks noChangeArrowheads="1"/>
          </p:cNvSpPr>
          <p:nvPr/>
        </p:nvSpPr>
        <p:spPr bwMode="auto">
          <a:xfrm>
            <a:off x="5013325" y="2422525"/>
            <a:ext cx="1692275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solidFill>
                  <a:srgbClr val="FF00FF"/>
                </a:solidFill>
              </a:rPr>
              <a:t>3,576</a:t>
            </a:r>
          </a:p>
          <a:p>
            <a:r>
              <a:rPr lang="en-US" sz="4000">
                <a:solidFill>
                  <a:srgbClr val="FF00FF"/>
                </a:solidFill>
              </a:rPr>
              <a:t>0,53</a:t>
            </a:r>
          </a:p>
          <a:p>
            <a:r>
              <a:rPr lang="en-US" sz="4000">
                <a:solidFill>
                  <a:srgbClr val="FF00FF"/>
                </a:solidFill>
              </a:rPr>
              <a:t>5,36</a:t>
            </a:r>
          </a:p>
          <a:p>
            <a:r>
              <a:rPr lang="en-US" sz="4000">
                <a:solidFill>
                  <a:srgbClr val="FF00FF"/>
                </a:solidFill>
              </a:rPr>
              <a:t>0,657</a:t>
            </a:r>
          </a:p>
        </p:txBody>
      </p:sp>
      <p:grpSp>
        <p:nvGrpSpPr>
          <p:cNvPr id="7173" name="Group 11"/>
          <p:cNvGrpSpPr>
            <a:grpSpLocks/>
          </p:cNvGrpSpPr>
          <p:nvPr/>
        </p:nvGrpSpPr>
        <p:grpSpPr bwMode="auto">
          <a:xfrm>
            <a:off x="0" y="-76200"/>
            <a:ext cx="8991600" cy="6934200"/>
            <a:chOff x="48" y="0"/>
            <a:chExt cx="5664" cy="4224"/>
          </a:xfrm>
        </p:grpSpPr>
        <p:grpSp>
          <p:nvGrpSpPr>
            <p:cNvPr id="7174" name="Group 12"/>
            <p:cNvGrpSpPr>
              <a:grpSpLocks/>
            </p:cNvGrpSpPr>
            <p:nvPr/>
          </p:nvGrpSpPr>
          <p:grpSpPr bwMode="auto"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7177" name="Picture 13" descr="BAR0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178" name="Picture 14" descr="BAR01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85359" name="AutoShape 15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5360" name="AutoShape 16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5361" name="AutoShape 17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  <p:sp>
            <p:nvSpPr>
              <p:cNvPr id="185362" name="AutoShape 18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/>
                </a:endParaRPr>
              </a:p>
            </p:txBody>
          </p:sp>
        </p:grpSp>
        <p:sp>
          <p:nvSpPr>
            <p:cNvPr id="7175" name="Line 19"/>
            <p:cNvSpPr>
              <a:spLocks noChangeShapeType="1"/>
            </p:cNvSpPr>
            <p:nvPr/>
          </p:nvSpPr>
          <p:spPr bwMode="auto">
            <a:xfrm flipH="1">
              <a:off x="164" y="364"/>
              <a:ext cx="48" cy="3600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Line 20"/>
            <p:cNvSpPr>
              <a:spLocks noChangeShapeType="1"/>
            </p:cNvSpPr>
            <p:nvPr/>
          </p:nvSpPr>
          <p:spPr bwMode="auto">
            <a:xfrm flipH="1">
              <a:off x="5589" y="336"/>
              <a:ext cx="0" cy="3624"/>
            </a:xfrm>
            <a:prstGeom prst="line">
              <a:avLst/>
            </a:prstGeom>
            <a:noFill/>
            <a:ln w="57150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3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5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53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5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53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5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53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53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53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53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5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51" grpId="0"/>
    </p:bldLst>
  </p:timing>
</p:sld>
</file>

<file path=ppt/theme/theme1.xml><?xml version="1.0" encoding="utf-8"?>
<a:theme xmlns:a="http://schemas.openxmlformats.org/drawingml/2006/main" name="Custom Design">
  <a:themeElements>
    <a:clrScheme name="Custom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3271</TotalTime>
  <Words>312</Words>
  <Application>Microsoft Office PowerPoint</Application>
  <PresentationFormat>On-screen Show (4:3)</PresentationFormat>
  <Paragraphs>76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Custom Design</vt:lpstr>
      <vt:lpstr>Slide 1</vt:lpstr>
      <vt:lpstr>Slide 2</vt:lpstr>
      <vt:lpstr>Slide 3</vt:lpstr>
      <vt:lpstr>Slide 4</vt:lpstr>
      <vt:lpstr>Slide 5</vt:lpstr>
      <vt:lpstr>Slide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HEC-TA</dc:title>
  <dc:creator>User</dc:creator>
  <cp:lastModifiedBy>CSTeam</cp:lastModifiedBy>
  <cp:revision>115</cp:revision>
  <dcterms:created xsi:type="dcterms:W3CDTF">2008-09-24T14:59:28Z</dcterms:created>
  <dcterms:modified xsi:type="dcterms:W3CDTF">2016-06-30T03:36:33Z</dcterms:modified>
</cp:coreProperties>
</file>